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424D"/>
    <a:srgbClr val="AE5D41"/>
    <a:srgbClr val="C26F4F"/>
    <a:srgbClr val="A8534B"/>
    <a:srgbClr val="A5574A"/>
    <a:srgbClr val="A657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174A8C-47F4-4B89-A2BC-4F5DB4303824}" v="31" dt="2023-01-13T17:30:41.6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7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706066 - Md. Awsafur Rahman" userId="d3609865-4e90-4b76-b65c-a9e9d0fdcf83" providerId="ADAL" clId="{20174A8C-47F4-4B89-A2BC-4F5DB4303824}"/>
    <pc:docChg chg="undo custSel addSld modSld">
      <pc:chgData name="1706066 - Md. Awsafur Rahman" userId="d3609865-4e90-4b76-b65c-a9e9d0fdcf83" providerId="ADAL" clId="{20174A8C-47F4-4B89-A2BC-4F5DB4303824}" dt="2023-01-13T17:30:41.693" v="64"/>
      <pc:docMkLst>
        <pc:docMk/>
      </pc:docMkLst>
      <pc:sldChg chg="addSp delSp modSp mod setBg setClrOvrMap">
        <pc:chgData name="1706066 - Md. Awsafur Rahman" userId="d3609865-4e90-4b76-b65c-a9e9d0fdcf83" providerId="ADAL" clId="{20174A8C-47F4-4B89-A2BC-4F5DB4303824}" dt="2023-01-13T17:30:41.693" v="64"/>
        <pc:sldMkLst>
          <pc:docMk/>
          <pc:sldMk cId="894237474" sldId="256"/>
        </pc:sldMkLst>
        <pc:spChg chg="mod">
          <ac:chgData name="1706066 - Md. Awsafur Rahman" userId="d3609865-4e90-4b76-b65c-a9e9d0fdcf83" providerId="ADAL" clId="{20174A8C-47F4-4B89-A2BC-4F5DB4303824}" dt="2023-01-13T17:20:29.981" v="8" actId="26606"/>
          <ac:spMkLst>
            <pc:docMk/>
            <pc:sldMk cId="894237474" sldId="256"/>
            <ac:spMk id="5" creationId="{CCBC0427-6A1C-4C21-1855-158391D93C6D}"/>
          </ac:spMkLst>
        </pc:spChg>
        <pc:spChg chg="del">
          <ac:chgData name="1706066 - Md. Awsafur Rahman" userId="d3609865-4e90-4b76-b65c-a9e9d0fdcf83" providerId="ADAL" clId="{20174A8C-47F4-4B89-A2BC-4F5DB4303824}" dt="2023-01-13T17:16:24.355" v="1" actId="478"/>
          <ac:spMkLst>
            <pc:docMk/>
            <pc:sldMk cId="894237474" sldId="256"/>
            <ac:spMk id="7" creationId="{B0304785-D6CC-ECB6-FB1F-414545CF1C8E}"/>
          </ac:spMkLst>
        </pc:spChg>
        <pc:spChg chg="add mod">
          <ac:chgData name="1706066 - Md. Awsafur Rahman" userId="d3609865-4e90-4b76-b65c-a9e9d0fdcf83" providerId="ADAL" clId="{20174A8C-47F4-4B89-A2BC-4F5DB4303824}" dt="2023-01-13T17:23:22.595" v="14" actId="1076"/>
          <ac:spMkLst>
            <pc:docMk/>
            <pc:sldMk cId="894237474" sldId="256"/>
            <ac:spMk id="8" creationId="{662C7888-EBC4-1E61-9580-25E4F16ECE8A}"/>
          </ac:spMkLst>
        </pc:spChg>
        <pc:spChg chg="add mod">
          <ac:chgData name="1706066 - Md. Awsafur Rahman" userId="d3609865-4e90-4b76-b65c-a9e9d0fdcf83" providerId="ADAL" clId="{20174A8C-47F4-4B89-A2BC-4F5DB4303824}" dt="2023-01-13T17:27:27.422" v="61" actId="1076"/>
          <ac:spMkLst>
            <pc:docMk/>
            <pc:sldMk cId="894237474" sldId="256"/>
            <ac:spMk id="9" creationId="{FB2107FB-3138-628A-14A0-D07445245CE7}"/>
          </ac:spMkLst>
        </pc:spChg>
        <pc:spChg chg="add">
          <ac:chgData name="1706066 - Md. Awsafur Rahman" userId="d3609865-4e90-4b76-b65c-a9e9d0fdcf83" providerId="ADAL" clId="{20174A8C-47F4-4B89-A2BC-4F5DB4303824}" dt="2023-01-13T17:20:29.981" v="8" actId="26606"/>
          <ac:spMkLst>
            <pc:docMk/>
            <pc:sldMk cId="894237474" sldId="256"/>
            <ac:spMk id="10" creationId="{E49CC64F-7275-4E33-961B-0C5CDC439875}"/>
          </ac:spMkLst>
        </pc:spChg>
        <pc:graphicFrameChg chg="add del mod modGraphic">
          <ac:chgData name="1706066 - Md. Awsafur Rahman" userId="d3609865-4e90-4b76-b65c-a9e9d0fdcf83" providerId="ADAL" clId="{20174A8C-47F4-4B89-A2BC-4F5DB4303824}" dt="2023-01-13T17:22:52.806" v="12" actId="478"/>
          <ac:graphicFrameMkLst>
            <pc:docMk/>
            <pc:sldMk cId="894237474" sldId="256"/>
            <ac:graphicFrameMk id="4" creationId="{BF8A9342-29BB-04DE-7D77-2106463D7A57}"/>
          </ac:graphicFrameMkLst>
        </pc:graphicFrameChg>
        <pc:graphicFrameChg chg="add mod modGraphic">
          <ac:chgData name="1706066 - Md. Awsafur Rahman" userId="d3609865-4e90-4b76-b65c-a9e9d0fdcf83" providerId="ADAL" clId="{20174A8C-47F4-4B89-A2BC-4F5DB4303824}" dt="2023-01-13T17:30:41.693" v="64"/>
          <ac:graphicFrameMkLst>
            <pc:docMk/>
            <pc:sldMk cId="894237474" sldId="256"/>
            <ac:graphicFrameMk id="6" creationId="{2BECC659-0911-C8AC-B3E6-CDE645132978}"/>
          </ac:graphicFrameMkLst>
        </pc:graphicFrameChg>
        <pc:picChg chg="add mod">
          <ac:chgData name="1706066 - Md. Awsafur Rahman" userId="d3609865-4e90-4b76-b65c-a9e9d0fdcf83" providerId="ADAL" clId="{20174A8C-47F4-4B89-A2BC-4F5DB4303824}" dt="2023-01-13T17:27:33.205" v="63" actId="1076"/>
          <ac:picMkLst>
            <pc:docMk/>
            <pc:sldMk cId="894237474" sldId="256"/>
            <ac:picMk id="3" creationId="{B739BADD-9DBE-62FB-0FC4-6F275204579A}"/>
          </ac:picMkLst>
        </pc:picChg>
      </pc:sldChg>
      <pc:sldChg chg="add">
        <pc:chgData name="1706066 - Md. Awsafur Rahman" userId="d3609865-4e90-4b76-b65c-a9e9d0fdcf83" providerId="ADAL" clId="{20174A8C-47F4-4B89-A2BC-4F5DB4303824}" dt="2023-01-13T17:16:19.405" v="0" actId="2890"/>
        <pc:sldMkLst>
          <pc:docMk/>
          <pc:sldMk cId="933808925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8A8CB-B345-9957-8D76-16089DEB8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F81D1D-99FE-06C2-1D70-FC853C3B5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32A1D-25F6-4865-FE61-77C8065B4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51E4E-AF9F-4E3B-A9E3-0DD070CD0865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D8128-79B2-2559-F78D-B995039FF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369F9-C577-AC5C-AA34-23BE8B955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5D68-E4E0-4F83-8D55-C4E7B31AB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61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29EC-3391-A389-F9BA-EE96B1F8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BEDD2A-02D1-2229-2730-B70338185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3103F-6A62-9568-0493-2C1FEE61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51E4E-AF9F-4E3B-A9E3-0DD070CD0865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41329-0CB1-B278-ECFD-D0D586EF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A763E-9C33-61D8-769F-A55F1662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5D68-E4E0-4F83-8D55-C4E7B31AB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52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E1EED4-5BB0-0DF6-CB1F-D3B09ECC9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AFF742-794A-B7DF-3BC7-FAD4EF5AA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78827-0E33-6FC2-3252-7F082343C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51E4E-AF9F-4E3B-A9E3-0DD070CD0865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4A012-DEF9-2C4F-EF79-0543126D7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B92B9-2451-A2EF-F98F-0AE1B6B8A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5D68-E4E0-4F83-8D55-C4E7B31AB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1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D6A6-0F99-127E-FC7E-B45984B1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A3F75-0B15-E80D-3097-0584F9B5E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5499B-4EEF-1593-3E4A-C329E4815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51E4E-AF9F-4E3B-A9E3-0DD070CD0865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79567-2C56-04AD-010D-FA87010FA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7795C-E896-24B0-1BBE-92DBC32C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5D68-E4E0-4F83-8D55-C4E7B31AB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33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0499-2EFD-B078-13DD-6AF0E82E8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48612-ACE7-DE9D-BC78-479AF773C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85EC-586D-E69A-410A-2C0C4032B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51E4E-AF9F-4E3B-A9E3-0DD070CD0865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5DF49-702F-507E-FF0D-5B8E51872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5E73A-0205-7973-498E-02C5DB3C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5D68-E4E0-4F83-8D55-C4E7B31AB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92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9C770-0AEF-A6AB-2FCE-0C751D74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5DA0B-F300-BBD1-6629-C7A601146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DD874-68C6-4144-A761-CB0FF9938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E5BE1-9387-DA2F-84B8-38F6731B9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51E4E-AF9F-4E3B-A9E3-0DD070CD0865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A4795-11B9-9AAD-B0C9-CEBFF1322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025D0-D15A-63C4-2775-7155B6D36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5D68-E4E0-4F83-8D55-C4E7B31AB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0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13000-609F-FFD6-7E91-0D28CC6EF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B76A1-47B1-FC9E-7934-6FDB35555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83E4F-0F98-AD9F-7C86-4A1ECBA1C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CFD31-81F5-B3A9-0826-394CC2EB9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32170A-91D3-289E-DF3E-2501F73DD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CD53A9-4F94-D2A9-E100-2886E8130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51E4E-AF9F-4E3B-A9E3-0DD070CD0865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BCEB1B-7FDB-BA41-6F82-74120D1CB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E2C155-A1ED-9093-11AE-A6555FB57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5D68-E4E0-4F83-8D55-C4E7B31AB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1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5933-7312-C11C-08DC-9D6FBC8C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786DC-19FF-C390-055C-761DFCBD9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51E4E-AF9F-4E3B-A9E3-0DD070CD0865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19B06-C234-8D3F-D4F6-77686E7C8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EBE15-BDF7-DE21-3C48-08B7FF6D2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5D68-E4E0-4F83-8D55-C4E7B31AB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73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957A0-0308-7CF8-704A-2FAE8902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51E4E-AF9F-4E3B-A9E3-0DD070CD0865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03DA3-2E08-47B3-0A98-4EBE340AE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EB773-EF5F-5ECF-BE30-901BAEF4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5D68-E4E0-4F83-8D55-C4E7B31AB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59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03E6-01AB-3656-2293-2C774883E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30668-208E-E4F2-ADA2-46894A4E5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EED35-3EC0-67C6-5279-0E309BA0A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F0370-8805-F9B7-4423-3DD0657C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51E4E-AF9F-4E3B-A9E3-0DD070CD0865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FA448B-C5D4-7061-3990-4B8EFCE3A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0D490-D181-BE0E-E40F-01E32458F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5D68-E4E0-4F83-8D55-C4E7B31AB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2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3E72B-D2BA-929B-0AB4-B09738562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1D411F-2252-A82D-D0B2-ECBA1DD9F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743AE-83A6-4DBA-C971-1C465D4A4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B0924-B6E9-0422-1F0B-FB96A5A01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51E4E-AF9F-4E3B-A9E3-0DD070CD0865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A0B3A-0B9E-7168-14D9-23163229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52A0C-D76B-0946-35F6-1EE80372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85D68-E4E0-4F83-8D55-C4E7B31AB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6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554AC-D5F1-C71D-FA38-6DDEA450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97AFA-05B2-00B6-FD87-99D817972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325E7-1847-AB1F-78DE-953B5B58D3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1E4E-AF9F-4E3B-A9E3-0DD070CD0865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64DA4-4BFA-9825-BF94-97E57DAE4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675BE-55B6-0947-28CE-3B8B07AB5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5D68-E4E0-4F83-8D55-C4E7B31AB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66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BC0427-6A1C-4C21-1855-158391D93C6D}"/>
              </a:ext>
            </a:extLst>
          </p:cNvPr>
          <p:cNvSpPr txBox="1"/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1" dirty="0">
                <a:effectLst/>
                <a:latin typeface="+mj-lt"/>
                <a:ea typeface="+mj-ea"/>
                <a:cs typeface="+mj-cs"/>
              </a:rPr>
              <a:t>Health Monitor System with PPG and ECG Signal Using IoT</a:t>
            </a:r>
            <a:endParaRPr lang="en-US" sz="4600" b="1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739BADD-9DBE-62FB-0FC4-6F27520457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5"/>
          <a:stretch/>
        </p:blipFill>
        <p:spPr>
          <a:xfrm>
            <a:off x="-484165" y="-675125"/>
            <a:ext cx="5046640" cy="4924214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BECC659-0911-C8AC-B3E6-CDE645132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878412"/>
              </p:ext>
            </p:extLst>
          </p:nvPr>
        </p:nvGraphicFramePr>
        <p:xfrm>
          <a:off x="822759" y="3912632"/>
          <a:ext cx="3048000" cy="265176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121272151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38573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i="0">
                          <a:solidFill>
                            <a:srgbClr val="50424D"/>
                          </a:solidFill>
                          <a:effectLst/>
                          <a:latin typeface="TimesNewRomanPS-BoldMT"/>
                        </a:rPr>
                        <a:t>ID </a:t>
                      </a:r>
                      <a:endParaRPr lang="en-US" sz="2000">
                        <a:solidFill>
                          <a:srgbClr val="50424D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0" dirty="0">
                          <a:solidFill>
                            <a:srgbClr val="50424D"/>
                          </a:solidFill>
                          <a:effectLst/>
                          <a:latin typeface="TimesNewRomanPS-BoldMT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37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rgbClr val="50424D"/>
                          </a:solidFill>
                          <a:effectLst/>
                          <a:latin typeface="TimesNewRomanPSMT"/>
                        </a:rPr>
                        <a:t>1706045 </a:t>
                      </a:r>
                      <a:endParaRPr lang="en-US" sz="2000">
                        <a:solidFill>
                          <a:srgbClr val="50424D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 err="1">
                          <a:solidFill>
                            <a:srgbClr val="50424D"/>
                          </a:solidFill>
                          <a:effectLst/>
                          <a:latin typeface="TimesNewRomanPSMT"/>
                        </a:rPr>
                        <a:t>Mahfuzul</a:t>
                      </a:r>
                      <a:endParaRPr lang="en-US" sz="1600" b="0" i="0" dirty="0">
                        <a:solidFill>
                          <a:srgbClr val="50424D"/>
                        </a:solidFill>
                        <a:effectLst/>
                        <a:latin typeface="TimesNewRomanPSM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405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rgbClr val="50424D"/>
                          </a:solidFill>
                          <a:effectLst/>
                          <a:latin typeface="TimesNewRomanPSMT"/>
                        </a:rPr>
                        <a:t>1706066 </a:t>
                      </a:r>
                      <a:endParaRPr lang="en-US" sz="2000">
                        <a:solidFill>
                          <a:srgbClr val="50424D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rgbClr val="50424D"/>
                          </a:solidFill>
                          <a:effectLst/>
                          <a:latin typeface="TimesNewRomanPSMT"/>
                        </a:rPr>
                        <a:t>Awsaf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666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rgbClr val="50424D"/>
                          </a:solidFill>
                          <a:effectLst/>
                          <a:latin typeface="TimesNewRomanPSMT"/>
                        </a:rPr>
                        <a:t>1706070 </a:t>
                      </a:r>
                      <a:endParaRPr lang="en-US" sz="2000">
                        <a:solidFill>
                          <a:srgbClr val="50424D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50424D"/>
                          </a:solidFill>
                          <a:effectLst/>
                          <a:latin typeface="TimesNewRomanPSMT"/>
                        </a:rPr>
                        <a:t>Azfer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397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rgbClr val="50424D"/>
                          </a:solidFill>
                          <a:effectLst/>
                          <a:latin typeface="TimesNewRomanPSMT"/>
                        </a:rPr>
                        <a:t>1706081 </a:t>
                      </a:r>
                      <a:endParaRPr lang="en-US" sz="2000">
                        <a:solidFill>
                          <a:srgbClr val="50424D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rgbClr val="50424D"/>
                          </a:solidFill>
                          <a:effectLst/>
                          <a:latin typeface="TimesNewRomanPSMT"/>
                        </a:rPr>
                        <a:t>Arefin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5150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rgbClr val="50424D"/>
                          </a:solidFill>
                          <a:effectLst/>
                          <a:latin typeface="TimesNewRomanPSMT"/>
                        </a:rPr>
                        <a:t>1706095 </a:t>
                      </a:r>
                      <a:endParaRPr lang="en-US" sz="2000">
                        <a:solidFill>
                          <a:srgbClr val="50424D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rgbClr val="50424D"/>
                          </a:solidFill>
                          <a:effectLst/>
                          <a:latin typeface="TimesNewRomanPSMT"/>
                        </a:rPr>
                        <a:t>Tahsin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593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solidFill>
                            <a:srgbClr val="50424D"/>
                          </a:solidFill>
                          <a:effectLst/>
                          <a:latin typeface="TimesNewRomanPSMT"/>
                        </a:rPr>
                        <a:t>1706103 </a:t>
                      </a:r>
                      <a:endParaRPr lang="en-US" sz="2000" dirty="0">
                        <a:solidFill>
                          <a:srgbClr val="50424D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rgbClr val="50424D"/>
                          </a:solidFill>
                          <a:effectLst/>
                          <a:latin typeface="TimesNewRomanPSMT"/>
                        </a:rPr>
                        <a:t>Sayonto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352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0" i="0">
                          <a:solidFill>
                            <a:srgbClr val="50424D"/>
                          </a:solidFill>
                          <a:effectLst/>
                          <a:latin typeface="TimesNewRomanPSMT"/>
                        </a:rPr>
                        <a:t>1706105 </a:t>
                      </a:r>
                      <a:endParaRPr lang="en-US" sz="2000">
                        <a:solidFill>
                          <a:srgbClr val="50424D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dirty="0" err="1">
                          <a:solidFill>
                            <a:srgbClr val="50424D"/>
                          </a:solidFill>
                          <a:effectLst/>
                          <a:latin typeface="TimesNewRomanPSMT"/>
                        </a:rPr>
                        <a:t>Mion</a:t>
                      </a:r>
                      <a:endParaRPr lang="en-US" sz="2000" dirty="0">
                        <a:solidFill>
                          <a:srgbClr val="50424D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573264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662C7888-EBC4-1E61-9580-25E4F16EC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6" y="4292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107FB-3138-628A-14A0-D07445245CE7}"/>
              </a:ext>
            </a:extLst>
          </p:cNvPr>
          <p:cNvSpPr txBox="1"/>
          <p:nvPr/>
        </p:nvSpPr>
        <p:spPr>
          <a:xfrm>
            <a:off x="828676" y="3543300"/>
            <a:ext cx="332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042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</a:p>
        </p:txBody>
      </p:sp>
    </p:spTree>
    <p:extLst>
      <p:ext uri="{BB962C8B-B14F-4D97-AF65-F5344CB8AC3E}">
        <p14:creationId xmlns:p14="http://schemas.microsoft.com/office/powerpoint/2010/main" val="894237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cg_azfer">
            <a:hlinkClick r:id="" action="ppaction://media"/>
            <a:extLst>
              <a:ext uri="{FF2B5EF4-FFF2-40B4-BE49-F238E27FC236}">
                <a16:creationId xmlns:a16="http://schemas.microsoft.com/office/drawing/2014/main" id="{7945B707-4241-6F2C-5289-1F8074F8C0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3640" y="1791938"/>
            <a:ext cx="8097562" cy="4655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BC0427-6A1C-4C21-1855-158391D93C6D}"/>
              </a:ext>
            </a:extLst>
          </p:cNvPr>
          <p:cNvSpPr txBox="1"/>
          <p:nvPr/>
        </p:nvSpPr>
        <p:spPr>
          <a:xfrm>
            <a:off x="2632363" y="279462"/>
            <a:ext cx="70565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Health Monitor System with PPG and ECG Signal Using IoT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04785-D6CC-ECB6-FB1F-414545CF1C8E}"/>
              </a:ext>
            </a:extLst>
          </p:cNvPr>
          <p:cNvSpPr txBox="1"/>
          <p:nvPr/>
        </p:nvSpPr>
        <p:spPr>
          <a:xfrm>
            <a:off x="771236" y="679572"/>
            <a:ext cx="10649527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Milestone 1 – Part b: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Beat Per Minute (BPM) calculation from ECG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5090DE-B843-E930-4DA7-9056C1C88EF6}"/>
              </a:ext>
            </a:extLst>
          </p:cNvPr>
          <p:cNvSpPr txBox="1"/>
          <p:nvPr/>
        </p:nvSpPr>
        <p:spPr>
          <a:xfrm>
            <a:off x="1001453" y="1269093"/>
            <a:ext cx="21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- 2</a:t>
            </a:r>
          </a:p>
        </p:txBody>
      </p:sp>
    </p:spTree>
    <p:extLst>
      <p:ext uri="{BB962C8B-B14F-4D97-AF65-F5344CB8AC3E}">
        <p14:creationId xmlns:p14="http://schemas.microsoft.com/office/powerpoint/2010/main" val="261551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BC0427-6A1C-4C21-1855-158391D93C6D}"/>
              </a:ext>
            </a:extLst>
          </p:cNvPr>
          <p:cNvSpPr txBox="1"/>
          <p:nvPr/>
        </p:nvSpPr>
        <p:spPr>
          <a:xfrm>
            <a:off x="2632363" y="279462"/>
            <a:ext cx="70565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Health Monitor System with PPG and ECG Signal Using IoT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04785-D6CC-ECB6-FB1F-414545CF1C8E}"/>
              </a:ext>
            </a:extLst>
          </p:cNvPr>
          <p:cNvSpPr txBox="1"/>
          <p:nvPr/>
        </p:nvSpPr>
        <p:spPr>
          <a:xfrm>
            <a:off x="771236" y="1167419"/>
            <a:ext cx="10649527" cy="2002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ilestones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571500" marR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 Device BPM and Sp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O2 calculation and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display it on LCD monitor :</a:t>
            </a:r>
          </a:p>
          <a:p>
            <a:pPr marL="1028700" lvl="1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Beat Per Minute (BPM) and Oxygen Saturation (SpO2) calculation from PPG Signal</a:t>
            </a:r>
          </a:p>
          <a:p>
            <a:pPr marL="1028700" lvl="1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Beat Per Minute (BPM) calculation form ECG signal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marR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Real-Time PPG, ECG, BPM monitor using IoT Cloud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808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BC0427-6A1C-4C21-1855-158391D93C6D}"/>
              </a:ext>
            </a:extLst>
          </p:cNvPr>
          <p:cNvSpPr txBox="1"/>
          <p:nvPr/>
        </p:nvSpPr>
        <p:spPr>
          <a:xfrm>
            <a:off x="2632363" y="279462"/>
            <a:ext cx="70565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Health Monitor System with PPG and ECG Signal Using IoT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04785-D6CC-ECB6-FB1F-414545CF1C8E}"/>
              </a:ext>
            </a:extLst>
          </p:cNvPr>
          <p:cNvSpPr txBox="1"/>
          <p:nvPr/>
        </p:nvSpPr>
        <p:spPr>
          <a:xfrm>
            <a:off x="771236" y="1167419"/>
            <a:ext cx="10649527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Block Diagram</a:t>
            </a: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3CCEC9-804F-27E2-F94E-414D729A4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1" b="32847"/>
          <a:stretch/>
        </p:blipFill>
        <p:spPr>
          <a:xfrm>
            <a:off x="1511398" y="1825162"/>
            <a:ext cx="10024655" cy="441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3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BC0427-6A1C-4C21-1855-158391D93C6D}"/>
              </a:ext>
            </a:extLst>
          </p:cNvPr>
          <p:cNvSpPr txBox="1"/>
          <p:nvPr/>
        </p:nvSpPr>
        <p:spPr>
          <a:xfrm>
            <a:off x="2632363" y="279462"/>
            <a:ext cx="70565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Health Monitor System with PPG and ECG Signal Using IoT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04785-D6CC-ECB6-FB1F-414545CF1C8E}"/>
              </a:ext>
            </a:extLst>
          </p:cNvPr>
          <p:cNvSpPr txBox="1"/>
          <p:nvPr/>
        </p:nvSpPr>
        <p:spPr>
          <a:xfrm>
            <a:off x="771236" y="679572"/>
            <a:ext cx="10649527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Milestone 1 – Part a: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Beat Per Minute (BPM) and Oxygen Saturation (SpO2) calculation from PPG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BB7B9-0F6B-7265-38B1-468412D23F00}"/>
              </a:ext>
            </a:extLst>
          </p:cNvPr>
          <p:cNvSpPr txBox="1"/>
          <p:nvPr/>
        </p:nvSpPr>
        <p:spPr>
          <a:xfrm>
            <a:off x="993833" y="1269093"/>
            <a:ext cx="21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</a:t>
            </a:r>
          </a:p>
        </p:txBody>
      </p:sp>
      <p:pic>
        <p:nvPicPr>
          <p:cNvPr id="8" name="Picture 7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FC915C98-DD35-563C-7430-FBE905FFC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81" y="1955512"/>
            <a:ext cx="7139710" cy="448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30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BC0427-6A1C-4C21-1855-158391D93C6D}"/>
              </a:ext>
            </a:extLst>
          </p:cNvPr>
          <p:cNvSpPr txBox="1"/>
          <p:nvPr/>
        </p:nvSpPr>
        <p:spPr>
          <a:xfrm>
            <a:off x="2632363" y="279462"/>
            <a:ext cx="70565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Health Monitor System with PPG and ECG Signal Using IoT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04785-D6CC-ECB6-FB1F-414545CF1C8E}"/>
              </a:ext>
            </a:extLst>
          </p:cNvPr>
          <p:cNvSpPr txBox="1"/>
          <p:nvPr/>
        </p:nvSpPr>
        <p:spPr>
          <a:xfrm>
            <a:off x="771236" y="679572"/>
            <a:ext cx="10649527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Milestone 1 – Part a: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Beat Per Minute (BPM) and Oxygen Saturation (SpO2) calculation from PPG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BB7B9-0F6B-7265-38B1-468412D23F00}"/>
              </a:ext>
            </a:extLst>
          </p:cNvPr>
          <p:cNvSpPr txBox="1"/>
          <p:nvPr/>
        </p:nvSpPr>
        <p:spPr>
          <a:xfrm>
            <a:off x="1001453" y="1269093"/>
            <a:ext cx="21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B6B42BA5-E407-1C99-D707-664B266E2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4982"/>
          <a:stretch/>
        </p:blipFill>
        <p:spPr>
          <a:xfrm>
            <a:off x="1191953" y="2439650"/>
            <a:ext cx="4646774" cy="2986822"/>
          </a:xfrm>
          <a:prstGeom prst="rect">
            <a:avLst/>
          </a:prstGeom>
        </p:spPr>
      </p:pic>
      <p:pic>
        <p:nvPicPr>
          <p:cNvPr id="13" name="Picture 1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EEE2F64-DDD8-5D94-2124-5E57F919F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33535" r="-1988" b="44243"/>
          <a:stretch/>
        </p:blipFill>
        <p:spPr>
          <a:xfrm>
            <a:off x="6953827" y="2513411"/>
            <a:ext cx="4182157" cy="20966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FD753F-D18B-0E2A-D627-ED2A2996E7D7}"/>
              </a:ext>
            </a:extLst>
          </p:cNvPr>
          <p:cNvSpPr txBox="1"/>
          <p:nvPr/>
        </p:nvSpPr>
        <p:spPr>
          <a:xfrm>
            <a:off x="3048000" y="2065573"/>
            <a:ext cx="2115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PPG Signal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9DCDD-38CD-04C7-29AD-C149E70C4430}"/>
              </a:ext>
            </a:extLst>
          </p:cNvPr>
          <p:cNvSpPr txBox="1"/>
          <p:nvPr/>
        </p:nvSpPr>
        <p:spPr>
          <a:xfrm>
            <a:off x="8290560" y="2101096"/>
            <a:ext cx="2115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BPM and SpO2</a:t>
            </a:r>
          </a:p>
        </p:txBody>
      </p:sp>
    </p:spTree>
    <p:extLst>
      <p:ext uri="{BB962C8B-B14F-4D97-AF65-F5344CB8AC3E}">
        <p14:creationId xmlns:p14="http://schemas.microsoft.com/office/powerpoint/2010/main" val="2023074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BC0427-6A1C-4C21-1855-158391D93C6D}"/>
              </a:ext>
            </a:extLst>
          </p:cNvPr>
          <p:cNvSpPr txBox="1"/>
          <p:nvPr/>
        </p:nvSpPr>
        <p:spPr>
          <a:xfrm>
            <a:off x="2632363" y="279462"/>
            <a:ext cx="70565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Health Monitor System with PPG and ECG Signal Using IoT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04785-D6CC-ECB6-FB1F-414545CF1C8E}"/>
              </a:ext>
            </a:extLst>
          </p:cNvPr>
          <p:cNvSpPr txBox="1"/>
          <p:nvPr/>
        </p:nvSpPr>
        <p:spPr>
          <a:xfrm>
            <a:off x="771236" y="679572"/>
            <a:ext cx="10649527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Milestone 1 – Part a: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Beat Per Minute (BPM) and Oxygen Saturation (SpO2) calculation from PPG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BB7B9-0F6B-7265-38B1-468412D23F00}"/>
              </a:ext>
            </a:extLst>
          </p:cNvPr>
          <p:cNvSpPr txBox="1"/>
          <p:nvPr/>
        </p:nvSpPr>
        <p:spPr>
          <a:xfrm>
            <a:off x="986213" y="1269093"/>
            <a:ext cx="21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Demonstrations</a:t>
            </a:r>
          </a:p>
        </p:txBody>
      </p:sp>
      <p:pic>
        <p:nvPicPr>
          <p:cNvPr id="2" name="321525910_5904067056319881_3697577136294650442_n">
            <a:hlinkClick r:id="" action="ppaction://media"/>
            <a:extLst>
              <a:ext uri="{FF2B5EF4-FFF2-40B4-BE49-F238E27FC236}">
                <a16:creationId xmlns:a16="http://schemas.microsoft.com/office/drawing/2014/main" id="{3CA61D50-26B8-4C0E-8B23-F7B6CABBE3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" t="16791" r="-1924" b="11973"/>
          <a:stretch/>
        </p:blipFill>
        <p:spPr>
          <a:xfrm>
            <a:off x="2781619" y="1638425"/>
            <a:ext cx="3588701" cy="436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BC0427-6A1C-4C21-1855-158391D93C6D}"/>
              </a:ext>
            </a:extLst>
          </p:cNvPr>
          <p:cNvSpPr txBox="1"/>
          <p:nvPr/>
        </p:nvSpPr>
        <p:spPr>
          <a:xfrm>
            <a:off x="2632363" y="279462"/>
            <a:ext cx="70565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Health Monitor System with PPG and ECG Signal Using IoT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04785-D6CC-ECB6-FB1F-414545CF1C8E}"/>
              </a:ext>
            </a:extLst>
          </p:cNvPr>
          <p:cNvSpPr txBox="1"/>
          <p:nvPr/>
        </p:nvSpPr>
        <p:spPr>
          <a:xfrm>
            <a:off x="771236" y="679572"/>
            <a:ext cx="10649527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Milestone 1 – Part b: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Beat Per Minute (BPM) calculation from ECG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BB7B9-0F6B-7265-38B1-468412D23F00}"/>
              </a:ext>
            </a:extLst>
          </p:cNvPr>
          <p:cNvSpPr txBox="1"/>
          <p:nvPr/>
        </p:nvSpPr>
        <p:spPr>
          <a:xfrm>
            <a:off x="986213" y="1269093"/>
            <a:ext cx="21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</a:t>
            </a:r>
          </a:p>
        </p:txBody>
      </p:sp>
      <p:pic>
        <p:nvPicPr>
          <p:cNvPr id="6" name="Picture 5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1A7C735-53E9-046C-3C1F-73C3124E5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495" y="1552575"/>
            <a:ext cx="70294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42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BC0427-6A1C-4C21-1855-158391D93C6D}"/>
              </a:ext>
            </a:extLst>
          </p:cNvPr>
          <p:cNvSpPr txBox="1"/>
          <p:nvPr/>
        </p:nvSpPr>
        <p:spPr>
          <a:xfrm>
            <a:off x="2632363" y="279462"/>
            <a:ext cx="70565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Health Monitor System with PPG and ECG Signal Using IoT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04785-D6CC-ECB6-FB1F-414545CF1C8E}"/>
              </a:ext>
            </a:extLst>
          </p:cNvPr>
          <p:cNvSpPr txBox="1"/>
          <p:nvPr/>
        </p:nvSpPr>
        <p:spPr>
          <a:xfrm>
            <a:off x="771236" y="679572"/>
            <a:ext cx="10649527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Milestone 1 – Part b: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Beat Per Minute (BPM) calculation from ECG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23046-91F4-771A-34C4-4CB471AFE64F}"/>
              </a:ext>
            </a:extLst>
          </p:cNvPr>
          <p:cNvSpPr txBox="1"/>
          <p:nvPr/>
        </p:nvSpPr>
        <p:spPr>
          <a:xfrm>
            <a:off x="3048000" y="2065573"/>
            <a:ext cx="2115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ECG Signal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5070D9-FEF4-1AAE-3326-B9885AB3D548}"/>
              </a:ext>
            </a:extLst>
          </p:cNvPr>
          <p:cNvSpPr txBox="1"/>
          <p:nvPr/>
        </p:nvSpPr>
        <p:spPr>
          <a:xfrm>
            <a:off x="8290560" y="2101096"/>
            <a:ext cx="2115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BPM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5090DE-B843-E930-4DA7-9056C1C88EF6}"/>
              </a:ext>
            </a:extLst>
          </p:cNvPr>
          <p:cNvSpPr txBox="1"/>
          <p:nvPr/>
        </p:nvSpPr>
        <p:spPr>
          <a:xfrm>
            <a:off x="1001453" y="1269093"/>
            <a:ext cx="21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E55178-11FC-5632-6C04-AD48FAC8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10" y="2439650"/>
            <a:ext cx="5269067" cy="27511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2ADF85-44C6-C522-8410-3B3E179AE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63"/>
          <a:stretch/>
        </p:blipFill>
        <p:spPr>
          <a:xfrm>
            <a:off x="6673273" y="2452256"/>
            <a:ext cx="4757310" cy="27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21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BC0427-6A1C-4C21-1855-158391D93C6D}"/>
              </a:ext>
            </a:extLst>
          </p:cNvPr>
          <p:cNvSpPr txBox="1"/>
          <p:nvPr/>
        </p:nvSpPr>
        <p:spPr>
          <a:xfrm>
            <a:off x="2632363" y="279462"/>
            <a:ext cx="70565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Health Monitor System with PPG and ECG Signal Using IoT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04785-D6CC-ECB6-FB1F-414545CF1C8E}"/>
              </a:ext>
            </a:extLst>
          </p:cNvPr>
          <p:cNvSpPr txBox="1"/>
          <p:nvPr/>
        </p:nvSpPr>
        <p:spPr>
          <a:xfrm>
            <a:off x="771236" y="679572"/>
            <a:ext cx="10649527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just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Milestone 1 – Part b: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Beat Per Minute (BPM) calculation from ECG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5090DE-B843-E930-4DA7-9056C1C88EF6}"/>
              </a:ext>
            </a:extLst>
          </p:cNvPr>
          <p:cNvSpPr txBox="1"/>
          <p:nvPr/>
        </p:nvSpPr>
        <p:spPr>
          <a:xfrm>
            <a:off x="1001453" y="1269093"/>
            <a:ext cx="211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- 1</a:t>
            </a:r>
          </a:p>
        </p:txBody>
      </p:sp>
      <p:pic>
        <p:nvPicPr>
          <p:cNvPr id="4" name="ecg_hridoy">
            <a:hlinkClick r:id="" action="ppaction://media"/>
            <a:extLst>
              <a:ext uri="{FF2B5EF4-FFF2-40B4-BE49-F238E27FC236}">
                <a16:creationId xmlns:a16="http://schemas.microsoft.com/office/drawing/2014/main" id="{A8B78D76-0453-AEAD-90C3-48C977E489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3640" y="1791938"/>
            <a:ext cx="8097562" cy="465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1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322</Words>
  <Application>Microsoft Office PowerPoint</Application>
  <PresentationFormat>Widescreen</PresentationFormat>
  <Paragraphs>52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TimesNewRomanPS-BoldMT</vt:lpstr>
      <vt:lpstr>TimesNewRomanPSMT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1706066 - Md. Awsafur Rahman</dc:creator>
  <cp:lastModifiedBy>1706066 - Md. Awsafur Rahman</cp:lastModifiedBy>
  <cp:revision>1</cp:revision>
  <dcterms:created xsi:type="dcterms:W3CDTF">2023-01-13T14:59:41Z</dcterms:created>
  <dcterms:modified xsi:type="dcterms:W3CDTF">2023-01-13T17:30:50Z</dcterms:modified>
</cp:coreProperties>
</file>